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91" d="100"/>
          <a:sy n="91" d="100"/>
        </p:scale>
        <p:origin x="1296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1953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7743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765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8953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388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2890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181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9630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5578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132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2003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1EF61-1FB5-4A47-9A37-6D6059251CF2}" type="datetimeFigureOut">
              <a:rPr lang="pt-BR" smtClean="0"/>
              <a:t>02/12/2022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21AF2-3D0E-4FB5-A2B9-D3289941F0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8450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89" y="0"/>
            <a:ext cx="10689021" cy="6858000"/>
          </a:xfrm>
          <a:prstGeom prst="rect">
            <a:avLst/>
          </a:prstGeom>
        </p:spPr>
      </p:pic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 rot="21097091">
            <a:off x="5641874" y="3382330"/>
            <a:ext cx="1240752" cy="426927"/>
          </a:xfrm>
          <a:prstGeom prst="rect">
            <a:avLst/>
          </a:prstGeom>
          <a:solidFill>
            <a:srgbClr val="FFFFFF">
              <a:alpha val="58000"/>
            </a:srgbClr>
          </a:solidFill>
          <a:ln w="412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6" name="Elipse 5"/>
          <p:cNvSpPr/>
          <p:nvPr/>
        </p:nvSpPr>
        <p:spPr>
          <a:xfrm>
            <a:off x="6174913" y="3528797"/>
            <a:ext cx="115330" cy="11533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 rot="3118569">
            <a:off x="4842844" y="2560490"/>
            <a:ext cx="767663" cy="33590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>
                <a:solidFill>
                  <a:srgbClr val="FF0000"/>
                </a:solidFill>
              </a:rPr>
              <a:t>306m</a:t>
            </a:r>
            <a:endParaRPr lang="pt-BR" dirty="0">
              <a:solidFill>
                <a:srgbClr val="FF0000"/>
              </a:solidFill>
            </a:endParaRPr>
          </a:p>
        </p:txBody>
      </p:sp>
      <p:cxnSp>
        <p:nvCxnSpPr>
          <p:cNvPr id="12" name="Conector de seta reta 11"/>
          <p:cNvCxnSpPr/>
          <p:nvPr/>
        </p:nvCxnSpPr>
        <p:spPr>
          <a:xfrm>
            <a:off x="4376057" y="2001838"/>
            <a:ext cx="1234120" cy="1536290"/>
          </a:xfrm>
          <a:prstGeom prst="straightConnector1">
            <a:avLst/>
          </a:prstGeom>
          <a:ln w="3492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lipse 14"/>
          <p:cNvSpPr/>
          <p:nvPr/>
        </p:nvSpPr>
        <p:spPr>
          <a:xfrm>
            <a:off x="3866381" y="1216504"/>
            <a:ext cx="4624475" cy="4580453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/>
          <p:cNvSpPr/>
          <p:nvPr/>
        </p:nvSpPr>
        <p:spPr>
          <a:xfrm>
            <a:off x="1309792" y="824618"/>
            <a:ext cx="2556589" cy="783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Primeiro ponto de ônibus a mais de 300m de uma das testadas</a:t>
            </a:r>
            <a:endParaRPr lang="pt-BR" dirty="0"/>
          </a:p>
        </p:txBody>
      </p:sp>
      <p:cxnSp>
        <p:nvCxnSpPr>
          <p:cNvPr id="18" name="Conector de seta reta 17"/>
          <p:cNvCxnSpPr/>
          <p:nvPr/>
        </p:nvCxnSpPr>
        <p:spPr>
          <a:xfrm>
            <a:off x="3666931" y="1463344"/>
            <a:ext cx="634481" cy="536932"/>
          </a:xfrm>
          <a:prstGeom prst="straightConnector1">
            <a:avLst/>
          </a:prstGeom>
          <a:ln w="857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ângulo 20"/>
          <p:cNvSpPr/>
          <p:nvPr/>
        </p:nvSpPr>
        <p:spPr>
          <a:xfrm>
            <a:off x="6433616" y="2338505"/>
            <a:ext cx="1504181" cy="612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Origem da circunferência</a:t>
            </a:r>
            <a:endParaRPr lang="pt-BR" dirty="0"/>
          </a:p>
        </p:txBody>
      </p:sp>
      <p:cxnSp>
        <p:nvCxnSpPr>
          <p:cNvPr id="22" name="Conector de seta reta 21"/>
          <p:cNvCxnSpPr/>
          <p:nvPr/>
        </p:nvCxnSpPr>
        <p:spPr>
          <a:xfrm flipH="1">
            <a:off x="6329806" y="2854227"/>
            <a:ext cx="173631" cy="637950"/>
          </a:xfrm>
          <a:prstGeom prst="straightConnector1">
            <a:avLst/>
          </a:prstGeom>
          <a:ln w="857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705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035" y="0"/>
            <a:ext cx="10579930" cy="6858000"/>
          </a:xfrm>
          <a:prstGeom prst="rect">
            <a:avLst/>
          </a:prstGeom>
        </p:spPr>
      </p:pic>
      <p:sp>
        <p:nvSpPr>
          <p:cNvPr id="26" name="Forma livre 25"/>
          <p:cNvSpPr/>
          <p:nvPr/>
        </p:nvSpPr>
        <p:spPr>
          <a:xfrm>
            <a:off x="2957800" y="1278294"/>
            <a:ext cx="6237945" cy="4392941"/>
          </a:xfrm>
          <a:custGeom>
            <a:avLst/>
            <a:gdLst>
              <a:gd name="connsiteX0" fmla="*/ 354227 w 5066270"/>
              <a:gd name="connsiteY0" fmla="*/ 304800 h 3113903"/>
              <a:gd name="connsiteX1" fmla="*/ 3657600 w 5066270"/>
              <a:gd name="connsiteY1" fmla="*/ 0 h 3113903"/>
              <a:gd name="connsiteX2" fmla="*/ 5066270 w 5066270"/>
              <a:gd name="connsiteY2" fmla="*/ 2207741 h 3113903"/>
              <a:gd name="connsiteX3" fmla="*/ 1812324 w 5066270"/>
              <a:gd name="connsiteY3" fmla="*/ 2899719 h 3113903"/>
              <a:gd name="connsiteX4" fmla="*/ 0 w 5066270"/>
              <a:gd name="connsiteY4" fmla="*/ 3113903 h 3113903"/>
              <a:gd name="connsiteX5" fmla="*/ 354227 w 5066270"/>
              <a:gd name="connsiteY5" fmla="*/ 304800 h 3113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66270" h="3113903">
                <a:moveTo>
                  <a:pt x="354227" y="304800"/>
                </a:moveTo>
                <a:lnTo>
                  <a:pt x="3657600" y="0"/>
                </a:lnTo>
                <a:lnTo>
                  <a:pt x="5066270" y="2207741"/>
                </a:lnTo>
                <a:lnTo>
                  <a:pt x="1812324" y="2899719"/>
                </a:lnTo>
                <a:lnTo>
                  <a:pt x="0" y="3113903"/>
                </a:lnTo>
                <a:lnTo>
                  <a:pt x="354227" y="304800"/>
                </a:lnTo>
                <a:close/>
              </a:path>
            </a:pathLst>
          </a:custGeom>
          <a:solidFill>
            <a:srgbClr val="FFC000">
              <a:alpha val="82000"/>
            </a:srgbClr>
          </a:solidFill>
          <a:ln>
            <a:solidFill>
              <a:schemeClr val="accent1">
                <a:shade val="50000"/>
                <a:alpha val="5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Forma livre 3"/>
          <p:cNvSpPr/>
          <p:nvPr/>
        </p:nvSpPr>
        <p:spPr>
          <a:xfrm>
            <a:off x="3476368" y="1878227"/>
            <a:ext cx="5066270" cy="3113903"/>
          </a:xfrm>
          <a:custGeom>
            <a:avLst/>
            <a:gdLst>
              <a:gd name="connsiteX0" fmla="*/ 354227 w 5066270"/>
              <a:gd name="connsiteY0" fmla="*/ 304800 h 3113903"/>
              <a:gd name="connsiteX1" fmla="*/ 3657600 w 5066270"/>
              <a:gd name="connsiteY1" fmla="*/ 0 h 3113903"/>
              <a:gd name="connsiteX2" fmla="*/ 5066270 w 5066270"/>
              <a:gd name="connsiteY2" fmla="*/ 2207741 h 3113903"/>
              <a:gd name="connsiteX3" fmla="*/ 1812324 w 5066270"/>
              <a:gd name="connsiteY3" fmla="*/ 2899719 h 3113903"/>
              <a:gd name="connsiteX4" fmla="*/ 0 w 5066270"/>
              <a:gd name="connsiteY4" fmla="*/ 3113903 h 3113903"/>
              <a:gd name="connsiteX5" fmla="*/ 354227 w 5066270"/>
              <a:gd name="connsiteY5" fmla="*/ 304800 h 3113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66270" h="3113903">
                <a:moveTo>
                  <a:pt x="354227" y="304800"/>
                </a:moveTo>
                <a:lnTo>
                  <a:pt x="3657600" y="0"/>
                </a:lnTo>
                <a:lnTo>
                  <a:pt x="5066270" y="2207741"/>
                </a:lnTo>
                <a:lnTo>
                  <a:pt x="1812324" y="2899719"/>
                </a:lnTo>
                <a:lnTo>
                  <a:pt x="0" y="3113903"/>
                </a:lnTo>
                <a:lnTo>
                  <a:pt x="354227" y="304800"/>
                </a:lnTo>
                <a:close/>
              </a:path>
            </a:pathLst>
          </a:custGeom>
          <a:solidFill>
            <a:srgbClr val="00B0F0">
              <a:alpha val="50000"/>
            </a:srgbClr>
          </a:solidFill>
          <a:ln>
            <a:solidFill>
              <a:schemeClr val="accent1">
                <a:shade val="50000"/>
                <a:alpha val="5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16"/>
          <p:cNvSpPr/>
          <p:nvPr/>
        </p:nvSpPr>
        <p:spPr>
          <a:xfrm>
            <a:off x="3744750" y="2100692"/>
            <a:ext cx="200667" cy="20066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Elipse 18"/>
          <p:cNvSpPr/>
          <p:nvPr/>
        </p:nvSpPr>
        <p:spPr>
          <a:xfrm>
            <a:off x="8419723" y="3958325"/>
            <a:ext cx="200667" cy="20066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Elipse 19"/>
          <p:cNvSpPr/>
          <p:nvPr/>
        </p:nvSpPr>
        <p:spPr>
          <a:xfrm>
            <a:off x="3402879" y="4880962"/>
            <a:ext cx="200667" cy="20066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Elipse 22"/>
          <p:cNvSpPr/>
          <p:nvPr/>
        </p:nvSpPr>
        <p:spPr>
          <a:xfrm>
            <a:off x="5182253" y="4680295"/>
            <a:ext cx="200667" cy="20066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/>
          <p:cNvSpPr/>
          <p:nvPr/>
        </p:nvSpPr>
        <p:spPr>
          <a:xfrm>
            <a:off x="7019290" y="1801171"/>
            <a:ext cx="200667" cy="20066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/>
          <p:cNvSpPr/>
          <p:nvPr/>
        </p:nvSpPr>
        <p:spPr>
          <a:xfrm rot="20779195">
            <a:off x="5673985" y="3945528"/>
            <a:ext cx="1240752" cy="426927"/>
          </a:xfrm>
          <a:prstGeom prst="rect">
            <a:avLst/>
          </a:prstGeom>
          <a:solidFill>
            <a:srgbClr val="FFFFFF">
              <a:alpha val="58000"/>
            </a:srgbClr>
          </a:solidFill>
          <a:ln w="412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8854750" y="102637"/>
            <a:ext cx="2492759" cy="237930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>
              <a:solidFill>
                <a:schemeClr val="tx1"/>
              </a:solidFill>
            </a:endParaRPr>
          </a:p>
        </p:txBody>
      </p:sp>
      <p:grpSp>
        <p:nvGrpSpPr>
          <p:cNvPr id="34" name="Grupo 33"/>
          <p:cNvGrpSpPr/>
          <p:nvPr/>
        </p:nvGrpSpPr>
        <p:grpSpPr>
          <a:xfrm>
            <a:off x="8993860" y="603990"/>
            <a:ext cx="3053445" cy="1814139"/>
            <a:chOff x="8934973" y="274476"/>
            <a:chExt cx="3053445" cy="1814139"/>
          </a:xfrm>
        </p:grpSpPr>
        <p:grpSp>
          <p:nvGrpSpPr>
            <p:cNvPr id="32" name="Grupo 31"/>
            <p:cNvGrpSpPr/>
            <p:nvPr/>
          </p:nvGrpSpPr>
          <p:grpSpPr>
            <a:xfrm>
              <a:off x="8995078" y="274476"/>
              <a:ext cx="2569562" cy="800219"/>
              <a:chOff x="8995078" y="274476"/>
              <a:chExt cx="2569562" cy="800219"/>
            </a:xfrm>
          </p:grpSpPr>
          <p:sp>
            <p:nvSpPr>
              <p:cNvPr id="27" name="Elipse 26"/>
              <p:cNvSpPr/>
              <p:nvPr/>
            </p:nvSpPr>
            <p:spPr>
              <a:xfrm>
                <a:off x="8995078" y="438480"/>
                <a:ext cx="200667" cy="200667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" name="CaixaDeTexto 10"/>
              <p:cNvSpPr txBox="1"/>
              <p:nvPr/>
            </p:nvSpPr>
            <p:spPr>
              <a:xfrm>
                <a:off x="9374420" y="274476"/>
                <a:ext cx="2190220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400" dirty="0" smtClean="0">
                    <a:solidFill>
                      <a:schemeClr val="tx1"/>
                    </a:solidFill>
                  </a:rPr>
                  <a:t>Interseções com 5% de incremento na demanda</a:t>
                </a:r>
              </a:p>
              <a:p>
                <a:endParaRPr lang="pt-BR" dirty="0"/>
              </a:p>
            </p:txBody>
          </p:sp>
        </p:grpSp>
        <p:grpSp>
          <p:nvGrpSpPr>
            <p:cNvPr id="30" name="Grupo 29"/>
            <p:cNvGrpSpPr/>
            <p:nvPr/>
          </p:nvGrpSpPr>
          <p:grpSpPr>
            <a:xfrm>
              <a:off x="8934973" y="962186"/>
              <a:ext cx="3016242" cy="677853"/>
              <a:chOff x="8934973" y="1278294"/>
              <a:chExt cx="3016242" cy="677853"/>
            </a:xfrm>
          </p:grpSpPr>
          <p:sp>
            <p:nvSpPr>
              <p:cNvPr id="14" name="Retângulo 13"/>
              <p:cNvSpPr/>
              <p:nvPr/>
            </p:nvSpPr>
            <p:spPr>
              <a:xfrm>
                <a:off x="8934973" y="1278294"/>
                <a:ext cx="447870" cy="438902"/>
              </a:xfrm>
              <a:prstGeom prst="rect">
                <a:avLst/>
              </a:prstGeom>
              <a:solidFill>
                <a:srgbClr val="00B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CaixaDeTexto 28"/>
              <p:cNvSpPr txBox="1"/>
              <p:nvPr/>
            </p:nvSpPr>
            <p:spPr>
              <a:xfrm>
                <a:off x="9362872" y="1371372"/>
                <a:ext cx="258834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400" dirty="0" smtClean="0">
                    <a:solidFill>
                      <a:schemeClr val="tx1"/>
                    </a:solidFill>
                  </a:rPr>
                  <a:t>Área de Influência Inicial</a:t>
                </a:r>
              </a:p>
              <a:p>
                <a:endParaRPr lang="pt-BR" dirty="0"/>
              </a:p>
            </p:txBody>
          </p:sp>
        </p:grpSp>
        <p:grpSp>
          <p:nvGrpSpPr>
            <p:cNvPr id="33" name="Grupo 32"/>
            <p:cNvGrpSpPr/>
            <p:nvPr/>
          </p:nvGrpSpPr>
          <p:grpSpPr>
            <a:xfrm>
              <a:off x="8934973" y="1565395"/>
              <a:ext cx="3053445" cy="523220"/>
              <a:chOff x="8934973" y="1565395"/>
              <a:chExt cx="3053445" cy="523220"/>
            </a:xfrm>
          </p:grpSpPr>
          <p:sp>
            <p:nvSpPr>
              <p:cNvPr id="28" name="Retângulo 27"/>
              <p:cNvSpPr/>
              <p:nvPr/>
            </p:nvSpPr>
            <p:spPr>
              <a:xfrm>
                <a:off x="8934973" y="1575068"/>
                <a:ext cx="447870" cy="438902"/>
              </a:xfrm>
              <a:prstGeom prst="rect">
                <a:avLst/>
              </a:prstGeom>
              <a:solidFill>
                <a:srgbClr val="FFC000">
                  <a:alpha val="82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CaixaDeTexto 30"/>
              <p:cNvSpPr txBox="1"/>
              <p:nvPr/>
            </p:nvSpPr>
            <p:spPr>
              <a:xfrm>
                <a:off x="9400075" y="1565395"/>
                <a:ext cx="25883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400" dirty="0" smtClean="0">
                    <a:solidFill>
                      <a:schemeClr val="tx1"/>
                    </a:solidFill>
                  </a:rPr>
                  <a:t>Área de Influência Final</a:t>
                </a:r>
              </a:p>
              <a:p>
                <a:r>
                  <a:rPr lang="pt-BR" sz="1400" dirty="0" smtClean="0"/>
                  <a:t>Com buffer</a:t>
                </a:r>
                <a:endParaRPr lang="pt-BR" dirty="0"/>
              </a:p>
            </p:txBody>
          </p:sp>
        </p:grpSp>
      </p:grpSp>
      <p:sp>
        <p:nvSpPr>
          <p:cNvPr id="35" name="CaixaDeTexto 34"/>
          <p:cNvSpPr txBox="1"/>
          <p:nvPr/>
        </p:nvSpPr>
        <p:spPr>
          <a:xfrm>
            <a:off x="8854750" y="211228"/>
            <a:ext cx="2492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dirty="0" smtClean="0">
                <a:solidFill>
                  <a:schemeClr val="tx1"/>
                </a:solidFill>
              </a:rPr>
              <a:t>Legenda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655500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35</Words>
  <Application>Microsoft Office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Fagner Sutel de Moura</dc:creator>
  <cp:lastModifiedBy>Fagner Sutel de Moura</cp:lastModifiedBy>
  <cp:revision>6</cp:revision>
  <dcterms:created xsi:type="dcterms:W3CDTF">2022-12-02T11:01:23Z</dcterms:created>
  <dcterms:modified xsi:type="dcterms:W3CDTF">2022-12-02T11:31:34Z</dcterms:modified>
</cp:coreProperties>
</file>

<file path=docProps/thumbnail.jpeg>
</file>